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4A5C-ABC9-E268-B423-5037C2ABD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2806E-4F2D-3FAF-11A0-518E64462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74004-CE29-F409-1947-9BB5DCBC6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B62D5-C6DE-7A19-F479-6E11F38FB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3E535-BC93-78FB-9A9E-BFAD4012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8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BA1F9-DE3B-4FCB-4314-298216F40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84666-A56F-C2FD-24C5-1A9E4404D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EDE56-C2EF-7F52-EDD0-5643ABC8B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EA05F-FF9F-9305-E26D-DBFE3C74E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F5209-5920-1740-AFF5-A69DB31E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0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3133DA-37DB-0978-3491-C53D3B09B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A42F2D-D573-BB60-16CF-3CD6D28D9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BA177-3F50-8E02-079A-A0CABE4BE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F1DF3-6923-EBB9-567A-E500EB02D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5DA89-DA6E-1438-AED4-FF059C15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2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DFDB-F79E-B250-7D3A-CC4F6042E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635E-02A0-360C-6609-DCE85DAC5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8770-02D9-9018-9E5C-157AF1F8D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5DA29-B09E-3B1E-48ED-F663B576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218EE-C9B7-C50C-CA6B-240BF8F8D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22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8D06E-D234-F753-BFF9-420B047F0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25B09-72DB-AF71-386C-8716D72F7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4CD57-3956-A406-9452-4B6EC8C1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069DA-1343-B1BD-00C6-92BF797B5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E48EA-5BE2-F1E1-E86D-B42B5C02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0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CA887-6D5C-2C06-D434-ECDE1D331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F1268-1AA8-DABF-C2AF-4A3D597C81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663459-03C0-4B7C-42F4-76F5EF5C1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C87B6-8E21-741B-F8C5-5043AF30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6DE15-17A5-5D4D-5B75-188C8A964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2824E-6B0C-CD44-E7CC-3352CB4D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8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BD91-EF65-F393-3E52-668CB315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14546-85FD-8CB2-FDCF-53F16142E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FFDCB-BC90-FB76-EB1F-853B46218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ACA76-8DC1-426D-1B3D-1F50CDFED2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DB571F-8A1F-3183-D5F3-B38885E4A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FCC254-BC93-33EC-5E24-04198CE5D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D8C6AC-4916-6375-ECEA-F28DE7F0C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F9D746-74BD-0C6B-55FE-FE4282DAC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4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FB4E-B337-5436-9D31-E20A7487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EF0DE3-0383-44B9-D615-24C0992A6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6C3F3-B4C3-D2F7-0F31-0B308355C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7CD197-01C1-A689-BA5B-FD55F478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8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EA85AC-518E-9D99-9F8D-A9185B1E3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EB76E-E16E-9599-686D-209E9D4C9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EB975-5828-F846-CC7F-F14E5327B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3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73193-5D73-AD7D-BB22-B0CC84571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96751-448E-9893-1E60-4F8CE8EC0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F940AC-65C3-7138-F4B6-6028FC96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1B960-9DD9-B55E-4499-4B39D2A76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22423-C3E0-7E00-9FB9-D4093931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3387C5-F618-9F0B-177D-66173C20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6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BB917-3632-A553-65A9-7CD24642D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C267C4-BA00-24CF-B53D-351AA3130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A385A-DD79-BCA6-BD95-E3C9A297B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F7D65-DEEB-2C9D-3C9D-036A29C55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13D81-4860-8104-DABB-A3F6C0C0D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1D85B-8B90-C5BF-3132-B9D85807D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8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32563A-3CB8-D549-DB87-D3A0F87E8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FDD6B-6A82-1132-C304-69C329FC7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BF72-2A54-CD77-F0B9-F7199C631A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E13C96-D591-43A0-9FEF-CC841765DCC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38269-1220-2B65-270F-4DC1EF4F8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B03D2-24C5-41F9-AB82-018FAC21A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CCED29-85BA-44DE-A1C7-97BAFAA36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AAE72-67C3-25E7-F223-B84660B17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B71758D-A4A6-228E-0781-F943EF8D067D}"/>
              </a:ext>
            </a:extLst>
          </p:cNvPr>
          <p:cNvSpPr/>
          <p:nvPr/>
        </p:nvSpPr>
        <p:spPr>
          <a:xfrm>
            <a:off x="6527800" y="1168400"/>
            <a:ext cx="5562600" cy="55626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1FBAF2-522E-2EBC-E93B-0392B7EC689A}"/>
              </a:ext>
            </a:extLst>
          </p:cNvPr>
          <p:cNvSpPr/>
          <p:nvPr/>
        </p:nvSpPr>
        <p:spPr>
          <a:xfrm>
            <a:off x="7518399" y="63500"/>
            <a:ext cx="3581401" cy="111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Customer Profile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(Target Customer)</a:t>
            </a: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484287C7-7416-A7E3-63BE-433463AFB1C1}"/>
              </a:ext>
            </a:extLst>
          </p:cNvPr>
          <p:cNvSpPr/>
          <p:nvPr/>
        </p:nvSpPr>
        <p:spPr>
          <a:xfrm>
            <a:off x="6527800" y="1168400"/>
            <a:ext cx="5562600" cy="5562600"/>
          </a:xfrm>
          <a:prstGeom prst="pie">
            <a:avLst>
              <a:gd name="adj1" fmla="val 18460980"/>
              <a:gd name="adj2" fmla="val 34547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Partial Circle 10">
            <a:extLst>
              <a:ext uri="{FF2B5EF4-FFF2-40B4-BE49-F238E27FC236}">
                <a16:creationId xmlns:a16="http://schemas.microsoft.com/office/drawing/2014/main" id="{A6B9A789-CC90-9A35-D4C0-DBC8674F5925}"/>
              </a:ext>
            </a:extLst>
          </p:cNvPr>
          <p:cNvSpPr/>
          <p:nvPr/>
        </p:nvSpPr>
        <p:spPr>
          <a:xfrm>
            <a:off x="6527800" y="1181100"/>
            <a:ext cx="5562600" cy="5562600"/>
          </a:xfrm>
          <a:prstGeom prst="pie">
            <a:avLst>
              <a:gd name="adj1" fmla="val 18468938"/>
              <a:gd name="adj2" fmla="val 1079346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A8C876-9B32-AFD1-479E-549A2A9732EC}"/>
              </a:ext>
            </a:extLst>
          </p:cNvPr>
          <p:cNvSpPr/>
          <p:nvPr/>
        </p:nvSpPr>
        <p:spPr>
          <a:xfrm>
            <a:off x="76200" y="1168399"/>
            <a:ext cx="5588001" cy="27939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2E7F07-1D58-41D2-27C6-44CCF6F89BF8}"/>
              </a:ext>
            </a:extLst>
          </p:cNvPr>
          <p:cNvSpPr/>
          <p:nvPr/>
        </p:nvSpPr>
        <p:spPr>
          <a:xfrm>
            <a:off x="76199" y="3962398"/>
            <a:ext cx="5588001" cy="276860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4662B4D-8968-0F40-842C-5DF86C78FF70}"/>
              </a:ext>
            </a:extLst>
          </p:cNvPr>
          <p:cNvSpPr/>
          <p:nvPr/>
        </p:nvSpPr>
        <p:spPr>
          <a:xfrm rot="5400000">
            <a:off x="-1212851" y="2470150"/>
            <a:ext cx="5549902" cy="2971801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A2D991-0E4A-8BDE-2744-1337A76047AB}"/>
              </a:ext>
            </a:extLst>
          </p:cNvPr>
          <p:cNvSpPr/>
          <p:nvPr/>
        </p:nvSpPr>
        <p:spPr>
          <a:xfrm>
            <a:off x="3025776" y="3765548"/>
            <a:ext cx="284164" cy="4381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A038481-66E3-F4F9-E1A6-6E4FC18A4E6D}"/>
              </a:ext>
            </a:extLst>
          </p:cNvPr>
          <p:cNvSpPr/>
          <p:nvPr/>
        </p:nvSpPr>
        <p:spPr>
          <a:xfrm>
            <a:off x="2711452" y="3765548"/>
            <a:ext cx="296861" cy="4381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Display 32">
            <a:extLst>
              <a:ext uri="{FF2B5EF4-FFF2-40B4-BE49-F238E27FC236}">
                <a16:creationId xmlns:a16="http://schemas.microsoft.com/office/drawing/2014/main" id="{C0928C46-915F-7166-81F1-0B8BD3C89164}"/>
              </a:ext>
            </a:extLst>
          </p:cNvPr>
          <p:cNvSpPr/>
          <p:nvPr/>
        </p:nvSpPr>
        <p:spPr>
          <a:xfrm rot="12688588">
            <a:off x="2825309" y="3500660"/>
            <a:ext cx="206213" cy="109397"/>
          </a:xfrm>
          <a:prstGeom prst="flowChartDisplay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127A2C9-B817-0E57-FFB2-1D9B5EA9DAC5}"/>
              </a:ext>
            </a:extLst>
          </p:cNvPr>
          <p:cNvSpPr/>
          <p:nvPr/>
        </p:nvSpPr>
        <p:spPr>
          <a:xfrm>
            <a:off x="2674935" y="3603626"/>
            <a:ext cx="338139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Display 34">
            <a:extLst>
              <a:ext uri="{FF2B5EF4-FFF2-40B4-BE49-F238E27FC236}">
                <a16:creationId xmlns:a16="http://schemas.microsoft.com/office/drawing/2014/main" id="{ECCC2DAE-FD7E-4B7F-C1DE-D057891F4DDB}"/>
              </a:ext>
            </a:extLst>
          </p:cNvPr>
          <p:cNvSpPr/>
          <p:nvPr/>
        </p:nvSpPr>
        <p:spPr>
          <a:xfrm rot="19646927">
            <a:off x="3000005" y="3500660"/>
            <a:ext cx="206213" cy="109397"/>
          </a:xfrm>
          <a:prstGeom prst="flowChartDisplay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1A4070-10C9-F426-104B-D31460D3A879}"/>
              </a:ext>
            </a:extLst>
          </p:cNvPr>
          <p:cNvSpPr/>
          <p:nvPr/>
        </p:nvSpPr>
        <p:spPr>
          <a:xfrm>
            <a:off x="3025776" y="3603626"/>
            <a:ext cx="330972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58847BD-4655-0C86-BD37-73544EAA6B70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5664200" y="3962400"/>
            <a:ext cx="863600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FF36042E-D98F-E0C1-A11B-9B313101950B}"/>
              </a:ext>
            </a:extLst>
          </p:cNvPr>
          <p:cNvSpPr/>
          <p:nvPr/>
        </p:nvSpPr>
        <p:spPr>
          <a:xfrm>
            <a:off x="923473" y="60323"/>
            <a:ext cx="4204605" cy="111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Value Map (Our Offering)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A93A0D1C-7D8D-06D6-F624-7B791706044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673384" y="1737662"/>
            <a:ext cx="361217" cy="272671"/>
          </a:xfrm>
          <a:prstGeom prst="curvedConnector3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51E17180-E920-B9C2-C73F-CF14D9CB5B49}"/>
              </a:ext>
            </a:extLst>
          </p:cNvPr>
          <p:cNvSpPr/>
          <p:nvPr/>
        </p:nvSpPr>
        <p:spPr>
          <a:xfrm>
            <a:off x="2510043" y="1304188"/>
            <a:ext cx="1693410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accent6"/>
                </a:solidFill>
              </a:rPr>
              <a:t>Gain Creators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B624470-6564-3104-A760-6789DF058737}"/>
              </a:ext>
            </a:extLst>
          </p:cNvPr>
          <p:cNvSpPr/>
          <p:nvPr/>
        </p:nvSpPr>
        <p:spPr>
          <a:xfrm>
            <a:off x="757366" y="2631221"/>
            <a:ext cx="210587" cy="32470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F4EBFCC-3CA2-A363-5524-E751A4262582}"/>
              </a:ext>
            </a:extLst>
          </p:cNvPr>
          <p:cNvSpPr/>
          <p:nvPr/>
        </p:nvSpPr>
        <p:spPr>
          <a:xfrm>
            <a:off x="519646" y="2631221"/>
            <a:ext cx="219996" cy="32470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Display 55">
            <a:extLst>
              <a:ext uri="{FF2B5EF4-FFF2-40B4-BE49-F238E27FC236}">
                <a16:creationId xmlns:a16="http://schemas.microsoft.com/office/drawing/2014/main" id="{1E9FBF33-5FF2-CF23-9D10-053C8047CB6C}"/>
              </a:ext>
            </a:extLst>
          </p:cNvPr>
          <p:cNvSpPr/>
          <p:nvPr/>
        </p:nvSpPr>
        <p:spPr>
          <a:xfrm rot="12688588">
            <a:off x="601165" y="2440161"/>
            <a:ext cx="152819" cy="81071"/>
          </a:xfrm>
          <a:prstGeom prst="flowChartDisplay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9CA937E-5856-5A47-D1B3-723E52978135}"/>
              </a:ext>
            </a:extLst>
          </p:cNvPr>
          <p:cNvSpPr/>
          <p:nvPr/>
        </p:nvSpPr>
        <p:spPr>
          <a:xfrm>
            <a:off x="494818" y="2508251"/>
            <a:ext cx="250586" cy="11294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Display 59">
            <a:extLst>
              <a:ext uri="{FF2B5EF4-FFF2-40B4-BE49-F238E27FC236}">
                <a16:creationId xmlns:a16="http://schemas.microsoft.com/office/drawing/2014/main" id="{58F8DC55-9C94-D2AD-6A11-71CBD10DF214}"/>
              </a:ext>
            </a:extLst>
          </p:cNvPr>
          <p:cNvSpPr/>
          <p:nvPr/>
        </p:nvSpPr>
        <p:spPr>
          <a:xfrm rot="19646927">
            <a:off x="742248" y="2438538"/>
            <a:ext cx="152819" cy="81071"/>
          </a:xfrm>
          <a:prstGeom prst="flowChartDisplay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7B7844-3B98-0267-A082-B693F9A8E69E}"/>
              </a:ext>
            </a:extLst>
          </p:cNvPr>
          <p:cNvSpPr/>
          <p:nvPr/>
        </p:nvSpPr>
        <p:spPr>
          <a:xfrm>
            <a:off x="762694" y="2508251"/>
            <a:ext cx="245275" cy="11294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D6B6E4-5E34-D5B2-7BF7-37A7B13B8D61}"/>
              </a:ext>
            </a:extLst>
          </p:cNvPr>
          <p:cNvSpPr/>
          <p:nvPr/>
        </p:nvSpPr>
        <p:spPr>
          <a:xfrm>
            <a:off x="-365120" y="2908825"/>
            <a:ext cx="2971802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rgbClr val="0070C0"/>
                </a:solidFill>
              </a:rPr>
              <a:t>Products &amp; Services</a:t>
            </a: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7F26D3E1-F709-B54C-F985-0F722085AED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07467" y="1748333"/>
            <a:ext cx="361217" cy="272671"/>
          </a:xfrm>
          <a:prstGeom prst="curvedConnector3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72" name="Graphic 71" descr="Grinning face with solid fill with solid fill">
            <a:extLst>
              <a:ext uri="{FF2B5EF4-FFF2-40B4-BE49-F238E27FC236}">
                <a16:creationId xmlns:a16="http://schemas.microsoft.com/office/drawing/2014/main" id="{86410DF1-5034-E85A-6BA1-34ABE87D5C30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97503" y="1527440"/>
            <a:ext cx="581940" cy="58194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0F0647E7-1741-CCA4-48B7-399BB2BBD0E7}"/>
              </a:ext>
            </a:extLst>
          </p:cNvPr>
          <p:cNvSpPr/>
          <p:nvPr/>
        </p:nvSpPr>
        <p:spPr>
          <a:xfrm>
            <a:off x="8462394" y="1155700"/>
            <a:ext cx="1693410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accent6"/>
                </a:solidFill>
              </a:rPr>
              <a:t>Gains</a:t>
            </a:r>
          </a:p>
        </p:txBody>
      </p:sp>
      <p:pic>
        <p:nvPicPr>
          <p:cNvPr id="76" name="Graphic 75" descr="Sad face outline with solid fill">
            <a:extLst>
              <a:ext uri="{FF2B5EF4-FFF2-40B4-BE49-F238E27FC236}">
                <a16:creationId xmlns:a16="http://schemas.microsoft.com/office/drawing/2014/main" id="{64C1F6F4-028F-3DD4-1564-969D738A5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8013" y="4349176"/>
            <a:ext cx="581940" cy="58194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F8DE262F-FC57-7957-F2FD-8EB250BEE939}"/>
              </a:ext>
            </a:extLst>
          </p:cNvPr>
          <p:cNvSpPr/>
          <p:nvPr/>
        </p:nvSpPr>
        <p:spPr>
          <a:xfrm>
            <a:off x="7729508" y="4349176"/>
            <a:ext cx="1693410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rgbClr val="FF0000"/>
                </a:solidFill>
              </a:rPr>
              <a:t>Pains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B0335AD-16AB-4CB8-E28F-90D483BAC7D4}"/>
              </a:ext>
            </a:extLst>
          </p:cNvPr>
          <p:cNvSpPr/>
          <p:nvPr/>
        </p:nvSpPr>
        <p:spPr>
          <a:xfrm>
            <a:off x="9974319" y="2904272"/>
            <a:ext cx="1210583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rgbClr val="0070C0"/>
                </a:solidFill>
              </a:rPr>
              <a:t>Jobs</a:t>
            </a:r>
          </a:p>
        </p:txBody>
      </p:sp>
      <p:pic>
        <p:nvPicPr>
          <p:cNvPr id="82" name="Graphic 81" descr="Checklist with solid fill">
            <a:extLst>
              <a:ext uri="{FF2B5EF4-FFF2-40B4-BE49-F238E27FC236}">
                <a16:creationId xmlns:a16="http://schemas.microsoft.com/office/drawing/2014/main" id="{E6C04EEF-70C1-5ADE-004F-42018BF5E4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9282" y="2884118"/>
            <a:ext cx="671240" cy="671240"/>
          </a:xfrm>
          <a:prstGeom prst="rect">
            <a:avLst/>
          </a:prstGeom>
        </p:spPr>
      </p:pic>
      <p:sp>
        <p:nvSpPr>
          <p:cNvPr id="83" name="Partial Circle 82">
            <a:extLst>
              <a:ext uri="{FF2B5EF4-FFF2-40B4-BE49-F238E27FC236}">
                <a16:creationId xmlns:a16="http://schemas.microsoft.com/office/drawing/2014/main" id="{AA4661D2-4FF3-3D68-F57A-DB444E4FB3E7}"/>
              </a:ext>
            </a:extLst>
          </p:cNvPr>
          <p:cNvSpPr/>
          <p:nvPr/>
        </p:nvSpPr>
        <p:spPr>
          <a:xfrm rot="1908148">
            <a:off x="4579169" y="4359023"/>
            <a:ext cx="222863" cy="628964"/>
          </a:xfrm>
          <a:prstGeom prst="pie">
            <a:avLst>
              <a:gd name="adj1" fmla="val 0"/>
              <a:gd name="adj2" fmla="val 10761703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Partial Circle 84">
            <a:extLst>
              <a:ext uri="{FF2B5EF4-FFF2-40B4-BE49-F238E27FC236}">
                <a16:creationId xmlns:a16="http://schemas.microsoft.com/office/drawing/2014/main" id="{BB6F2A15-EC09-588E-BFCC-91A5113F790D}"/>
              </a:ext>
            </a:extLst>
          </p:cNvPr>
          <p:cNvSpPr/>
          <p:nvPr/>
        </p:nvSpPr>
        <p:spPr>
          <a:xfrm rot="12688196">
            <a:off x="4580383" y="4357549"/>
            <a:ext cx="222863" cy="628964"/>
          </a:xfrm>
          <a:prstGeom prst="pie">
            <a:avLst>
              <a:gd name="adj1" fmla="val 0"/>
              <a:gd name="adj2" fmla="val 10761703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76F50F8-E679-570D-7A75-492989BA9C3E}"/>
              </a:ext>
            </a:extLst>
          </p:cNvPr>
          <p:cNvSpPr/>
          <p:nvPr/>
        </p:nvSpPr>
        <p:spPr>
          <a:xfrm>
            <a:off x="2627369" y="4438951"/>
            <a:ext cx="1693410" cy="524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Pain Relievers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6EB10BA-3224-7C3C-4040-03300E036FE8}"/>
              </a:ext>
            </a:extLst>
          </p:cNvPr>
          <p:cNvSpPr/>
          <p:nvPr/>
        </p:nvSpPr>
        <p:spPr>
          <a:xfrm>
            <a:off x="2562225" y="2158139"/>
            <a:ext cx="2565853" cy="1090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GAIN CREATORS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97F74D6-ACBA-3F86-8238-994728DC27E5}"/>
              </a:ext>
            </a:extLst>
          </p:cNvPr>
          <p:cNvSpPr/>
          <p:nvPr/>
        </p:nvSpPr>
        <p:spPr>
          <a:xfrm>
            <a:off x="7085004" y="2189100"/>
            <a:ext cx="3101975" cy="120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GAINS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6360F45-9587-28C9-8342-A62781E5F48C}"/>
              </a:ext>
            </a:extLst>
          </p:cNvPr>
          <p:cNvSpPr/>
          <p:nvPr/>
        </p:nvSpPr>
        <p:spPr>
          <a:xfrm>
            <a:off x="7085004" y="4899176"/>
            <a:ext cx="3101975" cy="882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PAINS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7E8FCF9-D5B4-900A-E45D-C215F2BCA966}"/>
              </a:ext>
            </a:extLst>
          </p:cNvPr>
          <p:cNvSpPr/>
          <p:nvPr/>
        </p:nvSpPr>
        <p:spPr>
          <a:xfrm>
            <a:off x="7414985" y="5710214"/>
            <a:ext cx="3101975" cy="292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8D3655A-DB70-4063-4DFE-D1D742E83AC3}"/>
              </a:ext>
            </a:extLst>
          </p:cNvPr>
          <p:cNvSpPr/>
          <p:nvPr/>
        </p:nvSpPr>
        <p:spPr>
          <a:xfrm>
            <a:off x="7661975" y="5978225"/>
            <a:ext cx="3101975" cy="292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A567C75-DE7A-30EA-37EC-FE00B96B2493}"/>
              </a:ext>
            </a:extLst>
          </p:cNvPr>
          <p:cNvSpPr/>
          <p:nvPr/>
        </p:nvSpPr>
        <p:spPr>
          <a:xfrm>
            <a:off x="9896666" y="3572805"/>
            <a:ext cx="2158912" cy="120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JOBS TO BE DONE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9BDB0AB-A849-AB0E-28CD-2F18186C2AA3}"/>
              </a:ext>
            </a:extLst>
          </p:cNvPr>
          <p:cNvSpPr/>
          <p:nvPr/>
        </p:nvSpPr>
        <p:spPr>
          <a:xfrm>
            <a:off x="1745923" y="5167247"/>
            <a:ext cx="3593331" cy="120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PAIN RELIEVERS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D82822E9-33A7-A27C-74AB-5187E74E4D1C}"/>
              </a:ext>
            </a:extLst>
          </p:cNvPr>
          <p:cNvSpPr/>
          <p:nvPr/>
        </p:nvSpPr>
        <p:spPr>
          <a:xfrm>
            <a:off x="136423" y="3421689"/>
            <a:ext cx="2436252" cy="120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PRODUCTS &amp; SERVICES</a:t>
            </a:r>
          </a:p>
        </p:txBody>
      </p:sp>
    </p:spTree>
    <p:extLst>
      <p:ext uri="{BB962C8B-B14F-4D97-AF65-F5344CB8AC3E}">
        <p14:creationId xmlns:p14="http://schemas.microsoft.com/office/powerpoint/2010/main" val="3818331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Continuous Quality Management</dc:creator>
  <cp:lastModifiedBy>Continuous Quality Management</cp:lastModifiedBy>
  <cp:revision>1</cp:revision>
  <dcterms:created xsi:type="dcterms:W3CDTF">2026-06-17T05:04:32Z</dcterms:created>
  <dcterms:modified xsi:type="dcterms:W3CDTF">2026-06-17T05:09:38Z</dcterms:modified>
</cp:coreProperties>
</file>