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C641"/>
    <a:srgbClr val="1B6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4A42D7-21D8-4AD8-8E8A-43DC67490C0C}">
  <a:tblStyle styleId="{564A42D7-21D8-4AD8-8E8A-43DC67490C0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4595068" y="1771650"/>
            <a:ext cx="30018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800" b="1" dirty="0">
                <a:solidFill>
                  <a:srgbClr val="8EC641"/>
                </a:solidFill>
              </a:rPr>
              <a:t>6</a:t>
            </a:r>
            <a:r>
              <a:rPr lang="en-US" sz="180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 FACTORY</a:t>
            </a:r>
            <a:endParaRPr dirty="0">
              <a:solidFill>
                <a:srgbClr val="1B649B"/>
              </a:solidFill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439386" y="2228850"/>
            <a:ext cx="3313226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GREEN BELT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3549997" y="2847975"/>
            <a:ext cx="509200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>
                <a:solidFill>
                  <a:srgbClr val="82BC43"/>
                </a:solidFill>
                <a:latin typeface="Arial"/>
                <a:ea typeface="Arial"/>
                <a:cs typeface="Arial"/>
                <a:sym typeface="Arial"/>
              </a:rPr>
              <a:t>PROJECT WORKBOOK</a:t>
            </a:r>
            <a:endParaRPr dirty="0"/>
          </a:p>
        </p:txBody>
      </p:sp>
      <p:sp>
        <p:nvSpPr>
          <p:cNvPr id="88" name="Google Shape;88;p13"/>
          <p:cNvSpPr txBox="1"/>
          <p:nvPr/>
        </p:nvSpPr>
        <p:spPr>
          <a:xfrm>
            <a:off x="762000" y="6134100"/>
            <a:ext cx="26809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Driving Value through Operational Excellence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1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3714750" y="3838575"/>
            <a:ext cx="4762500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Project Lead:</a:t>
            </a:r>
            <a:r>
              <a:rPr lang="en-US" sz="1350" b="0" i="0" u="none" strike="noStrike" cap="none" dirty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 __________________________</a:t>
            </a:r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3714750" y="4152900"/>
            <a:ext cx="47625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Project Title:</a:t>
            </a:r>
            <a:r>
              <a:rPr lang="en-US" sz="13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 ___________________________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006E25-63D5-A89F-7632-D36792679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924050" cy="19240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676400"/>
            <a:ext cx="514350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676400"/>
            <a:ext cx="514350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3533775"/>
            <a:ext cx="5143500" cy="12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2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 CLOSE-OUT &amp; SIGN-OFF</a:t>
            </a: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10948094" y="6134100"/>
            <a:ext cx="48190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10</a:t>
            </a:r>
            <a:endParaRPr/>
          </a:p>
        </p:txBody>
      </p:sp>
      <p:sp>
        <p:nvSpPr>
          <p:cNvPr id="233" name="Google Shape;233;p22"/>
          <p:cNvSpPr txBox="1"/>
          <p:nvPr/>
        </p:nvSpPr>
        <p:spPr>
          <a:xfrm>
            <a:off x="1000125" y="1943100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MEASURABLE CAPABILITY LIFT</a:t>
            </a:r>
            <a:endParaRPr/>
          </a:p>
        </p:txBody>
      </p:sp>
      <p:sp>
        <p:nvSpPr>
          <p:cNvPr id="234" name="Google Shape;234;p22"/>
          <p:cNvSpPr txBox="1"/>
          <p:nvPr/>
        </p:nvSpPr>
        <p:spPr>
          <a:xfrm>
            <a:off x="1000125" y="2305050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Baseline Sigma Level: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__________</a:t>
            </a:r>
            <a:endParaRPr/>
          </a:p>
        </p:txBody>
      </p:sp>
      <p:sp>
        <p:nvSpPr>
          <p:cNvPr id="235" name="Google Shape;235;p22"/>
          <p:cNvSpPr txBox="1"/>
          <p:nvPr/>
        </p:nvSpPr>
        <p:spPr>
          <a:xfrm>
            <a:off x="1000125" y="2571750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Improved Sigma Level: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__________</a:t>
            </a:r>
            <a:endParaRPr/>
          </a:p>
        </p:txBody>
      </p:sp>
      <p:sp>
        <p:nvSpPr>
          <p:cNvPr id="236" name="Google Shape;236;p22"/>
          <p:cNvSpPr txBox="1"/>
          <p:nvPr/>
        </p:nvSpPr>
        <p:spPr>
          <a:xfrm>
            <a:off x="1000125" y="2838450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Defect Reduction Rate: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__________ %</a:t>
            </a:r>
            <a:endParaRPr dirty="0"/>
          </a:p>
        </p:txBody>
      </p:sp>
      <p:sp>
        <p:nvSpPr>
          <p:cNvPr id="237" name="Google Shape;237;p22"/>
          <p:cNvSpPr txBox="1"/>
          <p:nvPr/>
        </p:nvSpPr>
        <p:spPr>
          <a:xfrm>
            <a:off x="1000125" y="3800475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VALIDATED ANNUAL COST SAVINGS</a:t>
            </a:r>
            <a:endParaRPr/>
          </a:p>
        </p:txBody>
      </p:sp>
      <p:sp>
        <p:nvSpPr>
          <p:cNvPr id="238" name="Google Shape;238;p22"/>
          <p:cNvSpPr txBox="1"/>
          <p:nvPr/>
        </p:nvSpPr>
        <p:spPr>
          <a:xfrm>
            <a:off x="1000125" y="4162425"/>
            <a:ext cx="4667250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$ </a:t>
            </a:r>
            <a:r>
              <a:rPr lang="en-US" sz="2400" b="1" i="1" u="none" strike="noStrike" cap="none" dirty="0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dirty="0"/>
          </a:p>
        </p:txBody>
      </p:sp>
      <p:sp>
        <p:nvSpPr>
          <p:cNvPr id="239" name="Google Shape;239;p22"/>
          <p:cNvSpPr txBox="1"/>
          <p:nvPr/>
        </p:nvSpPr>
        <p:spPr>
          <a:xfrm>
            <a:off x="6524625" y="1943100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STAKEHOLDER AUTHORIZATION</a:t>
            </a:r>
            <a:endParaRPr/>
          </a:p>
        </p:txBody>
      </p:sp>
      <p:sp>
        <p:nvSpPr>
          <p:cNvPr id="240" name="Google Shape;240;p22"/>
          <p:cNvSpPr txBox="1"/>
          <p:nvPr/>
        </p:nvSpPr>
        <p:spPr>
          <a:xfrm>
            <a:off x="6524625" y="2305050"/>
            <a:ext cx="4667250" cy="55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By signing below, stakeholders verify that the improvements have been validated by data trends, standard procedures are live, and the running capability matches deployment criteria.</a:t>
            </a:r>
            <a:endParaRPr/>
          </a:p>
        </p:txBody>
      </p:sp>
      <p:sp>
        <p:nvSpPr>
          <p:cNvPr id="241" name="Google Shape;241;p22"/>
          <p:cNvSpPr txBox="1"/>
          <p:nvPr/>
        </p:nvSpPr>
        <p:spPr>
          <a:xfrm>
            <a:off x="6524625" y="3362325"/>
            <a:ext cx="466725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 Lead Signature</a:t>
            </a:r>
            <a:endParaRPr dirty="0"/>
          </a:p>
        </p:txBody>
      </p:sp>
      <p:sp>
        <p:nvSpPr>
          <p:cNvPr id="242" name="Google Shape;242;p22"/>
          <p:cNvSpPr txBox="1"/>
          <p:nvPr/>
        </p:nvSpPr>
        <p:spPr>
          <a:xfrm>
            <a:off x="6524625" y="3810000"/>
            <a:ext cx="46672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 Owner / Business Champion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B594E924-2397-3755-0A00-85B4BC178BCB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549747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 CHARTER DOCUMENT</a:t>
            </a:r>
            <a:endParaRPr/>
          </a:p>
        </p:txBody>
      </p:sp>
      <p:graphicFrame>
        <p:nvGraphicFramePr>
          <p:cNvPr id="100" name="Google Shape;100;p14"/>
          <p:cNvGraphicFramePr/>
          <p:nvPr/>
        </p:nvGraphicFramePr>
        <p:xfrm>
          <a:off x="762000" y="1771650"/>
          <a:ext cx="10658475" cy="3159780"/>
        </p:xfrm>
        <a:graphic>
          <a:graphicData uri="http://schemas.openxmlformats.org/drawingml/2006/table">
            <a:tbl>
              <a:tblPr firstRow="1" bandRow="1">
                <a:noFill/>
                <a:tableStyleId>{564A42D7-21D8-4AD8-8E8A-43DC67490C0C}</a:tableStyleId>
              </a:tblPr>
              <a:tblGrid>
                <a:gridCol w="266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3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Charter Element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Project Documentation Details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Problem Statement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is wrong? Where and when is it occurring? Quantify the baseline defect rate and monetary/process impact based on recent data benchmarks.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Goal Statement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Define your explicit target objective. Must align exactly with your problem parameters (e.g., "Reduce defects from X to Y by Date").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Scope Boundaries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 Scope:</a:t>
                      </a: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List process boundaries...</a:t>
                      </a:r>
                      <a:b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Out of Scope:</a:t>
                      </a: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List items explicitly excluded...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Cost of Poor Quality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Calculate the direct financial loss or annualized operational waste of leaving this specific variation broken.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2" name="Google Shape;102;p14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2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845C2156-4859-D06D-F968-1B006F4B1A27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549747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HIGH-LEVEL PROCESS MAPPING (SIPOC)</a:t>
            </a:r>
            <a:endParaRPr/>
          </a:p>
        </p:txBody>
      </p:sp>
      <p:graphicFrame>
        <p:nvGraphicFramePr>
          <p:cNvPr id="110" name="Google Shape;110;p15"/>
          <p:cNvGraphicFramePr/>
          <p:nvPr>
            <p:extLst>
              <p:ext uri="{D42A27DB-BD31-4B8C-83A1-F6EECF244321}">
                <p14:modId xmlns:p14="http://schemas.microsoft.com/office/powerpoint/2010/main" val="80213382"/>
              </p:ext>
            </p:extLst>
          </p:nvPr>
        </p:nvGraphicFramePr>
        <p:xfrm>
          <a:off x="762000" y="1771650"/>
          <a:ext cx="10658525" cy="4451350"/>
        </p:xfrm>
        <a:graphic>
          <a:graphicData uri="http://schemas.openxmlformats.org/drawingml/2006/table">
            <a:tbl>
              <a:tblPr firstRow="1" bandRow="1">
                <a:noFill/>
                <a:tableStyleId>{564A42D7-21D8-4AD8-8E8A-43DC67490C0C}</a:tableStyleId>
              </a:tblPr>
              <a:tblGrid>
                <a:gridCol w="213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1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57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Suppliers (S)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Inputs (I)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Process (P)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BC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Outputs (O)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Customers (C)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7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[Who provides data or materials?]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[What explicit inputs are required?]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1. Step 1</a:t>
                      </a: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2. Step 2</a:t>
                      </a: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3. Step 3</a:t>
                      </a: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4. Step 4</a:t>
                      </a: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8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5. Step 5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[What is the final deliverable?]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[Who receives the output?]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1" name="Google Shape;111;p15"/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3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727596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333875"/>
            <a:ext cx="10668000" cy="10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COLLECTION PLAN &amp; BASELINE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762000" y="1676400"/>
            <a:ext cx="106680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Primary Y Metric:</a:t>
            </a:r>
            <a:r>
              <a:rPr lang="en-US"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5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[Define Output]</a:t>
            </a:r>
            <a:r>
              <a:rPr lang="en-US"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 |  </a:t>
            </a:r>
            <a:r>
              <a:rPr lang="en-US" sz="13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Type:</a:t>
            </a:r>
            <a:r>
              <a:rPr lang="en-US"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5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[Continuous / Discrete Attributes]</a:t>
            </a:r>
            <a:endParaRPr/>
          </a:p>
        </p:txBody>
      </p:sp>
      <p:graphicFrame>
        <p:nvGraphicFramePr>
          <p:cNvPr id="122" name="Google Shape;122;p16"/>
          <p:cNvGraphicFramePr/>
          <p:nvPr/>
        </p:nvGraphicFramePr>
        <p:xfrm>
          <a:off x="762000" y="2066925"/>
          <a:ext cx="10658475" cy="2028800"/>
        </p:xfrm>
        <a:graphic>
          <a:graphicData uri="http://schemas.openxmlformats.org/drawingml/2006/table">
            <a:tbl>
              <a:tblPr firstRow="1" bandRow="1">
                <a:noFill/>
                <a:tableStyleId>{564A42D7-21D8-4AD8-8E8A-43DC67490C0C}</a:tableStyleId>
              </a:tblPr>
              <a:tblGrid>
                <a:gridCol w="373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7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Input Factor (x) to Measure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Data Type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Measurement Method / Source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Sample Size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e.g., Transaction Category ID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Discrete Attribute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Database System Logs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 = 100 logs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4" name="Google Shape;124;p16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4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1000125" y="4600575"/>
            <a:ext cx="1070133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BASELINE PROCESS CAPABILITY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1000125" y="4962525"/>
            <a:ext cx="101917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Calculated Process Yield (%):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___________ |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Baseline DPMO: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___________ |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Process Sigma Level: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___________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318C9C86-EAC3-78FB-6E2D-39B1E0A322D9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727596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676400"/>
            <a:ext cx="5143500" cy="330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6500" y="1676400"/>
            <a:ext cx="5143500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86500" y="3476625"/>
            <a:ext cx="5143500" cy="150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VALUE STREAM ANALYSIS (CURRENT STATE)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5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1009650" y="3157537"/>
            <a:ext cx="464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[Paste Process Swimlane Map or Current State VSM Flowchart Here]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6524625" y="1943100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PROCESS METRICS &amp; CADENCE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6524625" y="2305050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Customer Takt Time: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 Mins/Unit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6524625" y="2552700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 Value-Add (VA) Time: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 Mins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6524625" y="2800350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 Non-Value-Add (NVA) Time: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 Mins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6524625" y="3743325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PROCESS CYCLE EFFICIENCY (PCE)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6524625" y="4105275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 Lead Time: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 Mins/Days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6524625" y="4352925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Calculated PCE (%):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_______ %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6524625" y="4600575"/>
            <a:ext cx="466725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* PCE = (Total VA Time ÷ Total Lead Time) x 100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83187DCC-A431-BA2C-8F88-69E0117A07C1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673274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676400"/>
            <a:ext cx="5143500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6500" y="1676400"/>
            <a:ext cx="5143500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ROOT CAUSE INVESTIGATION &amp; BREAKDOWN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6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1000125" y="1943100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THE 6M VARIABLES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6524625" y="1943100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THE 5 WHYS DRIFT ANALYSIS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6524625" y="2305050"/>
            <a:ext cx="466725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Problem:</a:t>
            </a: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25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[Primary Defect Metric State]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6619875" y="2609850"/>
            <a:ext cx="4572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Why?</a:t>
            </a: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63" name="Google Shape;163;p18"/>
          <p:cNvSpPr txBox="1"/>
          <p:nvPr/>
        </p:nvSpPr>
        <p:spPr>
          <a:xfrm>
            <a:off x="6715125" y="2895600"/>
            <a:ext cx="44767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Why?</a:t>
            </a: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6810375" y="3181350"/>
            <a:ext cx="4381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Why?</a:t>
            </a: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6905625" y="3467100"/>
            <a:ext cx="42862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Why?</a:t>
            </a: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7000875" y="3752850"/>
            <a:ext cx="4191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Why?</a:t>
            </a: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Root Cause Action ($x_1$)</a:t>
            </a:r>
            <a:endParaRPr/>
          </a:p>
        </p:txBody>
      </p:sp>
      <p:sp>
        <p:nvSpPr>
          <p:cNvPr id="167" name="Google Shape;167;p18"/>
          <p:cNvSpPr txBox="1"/>
          <p:nvPr/>
        </p:nvSpPr>
        <p:spPr>
          <a:xfrm>
            <a:off x="1095375" y="2305050"/>
            <a:ext cx="476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1143000" y="2305050"/>
            <a:ext cx="4524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Manpower:</a:t>
            </a: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25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1095375" y="2562225"/>
            <a:ext cx="476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1143000" y="2562225"/>
            <a:ext cx="4524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Methods:</a:t>
            </a: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25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1095375" y="2819400"/>
            <a:ext cx="476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1143000" y="2819400"/>
            <a:ext cx="4524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Machines:</a:t>
            </a: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25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1095375" y="3076575"/>
            <a:ext cx="476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1143000" y="3076575"/>
            <a:ext cx="4524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Materials:</a:t>
            </a: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25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1095375" y="3333750"/>
            <a:ext cx="476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1143000" y="3333750"/>
            <a:ext cx="4524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Measurement:</a:t>
            </a: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25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1095375" y="3590925"/>
            <a:ext cx="476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1143000" y="3590925"/>
            <a:ext cx="4524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Mother Nature:</a:t>
            </a:r>
            <a:r>
              <a:rPr lang="en-US"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25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64B63BC0-A9D5-3DE8-DE84-15B6B159876A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67327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9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FAILURE MODE &amp; EFFECTS ANALYSIS (FMEA)</a:t>
            </a:r>
            <a:endParaRPr/>
          </a:p>
        </p:txBody>
      </p:sp>
      <p:graphicFrame>
        <p:nvGraphicFramePr>
          <p:cNvPr id="186" name="Google Shape;186;p19"/>
          <p:cNvGraphicFramePr/>
          <p:nvPr/>
        </p:nvGraphicFramePr>
        <p:xfrm>
          <a:off x="762000" y="1771650"/>
          <a:ext cx="10658450" cy="2086000"/>
        </p:xfrm>
        <a:graphic>
          <a:graphicData uri="http://schemas.openxmlformats.org/drawingml/2006/table">
            <a:tbl>
              <a:tblPr firstRow="1" bandRow="1">
                <a:noFill/>
                <a:tableStyleId>{564A42D7-21D8-4AD8-8E8A-43DC67490C0C}</a:tableStyleId>
              </a:tblPr>
              <a:tblGrid>
                <a:gridCol w="159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4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2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2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Process Step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Potential Failure Mode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SEV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Potential Root Cause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OCC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RPN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BC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[Step Name]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[How does it fail?]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(1-10)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[Why does failure happen?]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(1-10)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(1-10)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[Calc]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7" name="Google Shape;187;p19"/>
          <p:cNvSpPr txBox="1"/>
          <p:nvPr/>
        </p:nvSpPr>
        <p:spPr>
          <a:xfrm>
            <a:off x="762000" y="4000500"/>
            <a:ext cx="106680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* Risk Priority Number (RPN) = Severity x Occurrence x Detection. Prioritize updates with RPN &gt; 100.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7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74197B65-ECC8-F279-E914-28F9C5CCF611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675804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676400"/>
            <a:ext cx="5143500" cy="25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6500" y="1676400"/>
            <a:ext cx="5143500" cy="255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SOLUTION SELECTION &amp; POKA-YOKE DEPLOYMENT</a:t>
            </a:r>
            <a:endParaRPr/>
          </a:p>
        </p:txBody>
      </p:sp>
      <p:sp>
        <p:nvSpPr>
          <p:cNvPr id="200" name="Google Shape;200;p20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8</a:t>
            </a: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1000125" y="1943100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ACTIONABLE SOLUTIONS MATRIX</a:t>
            </a:r>
            <a:endParaRPr/>
          </a:p>
        </p:txBody>
      </p:sp>
      <p:graphicFrame>
        <p:nvGraphicFramePr>
          <p:cNvPr id="202" name="Google Shape;202;p20"/>
          <p:cNvGraphicFramePr/>
          <p:nvPr/>
        </p:nvGraphicFramePr>
        <p:xfrm>
          <a:off x="1000125" y="2305050"/>
          <a:ext cx="4657700" cy="1638300"/>
        </p:xfrm>
        <a:graphic>
          <a:graphicData uri="http://schemas.openxmlformats.org/drawingml/2006/table">
            <a:tbl>
              <a:tblPr firstRow="1" bandRow="1">
                <a:noFill/>
                <a:tableStyleId>{564A42D7-21D8-4AD8-8E8A-43DC67490C0C}</a:tableStyleId>
              </a:tblPr>
              <a:tblGrid>
                <a:gridCol w="232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Root Cause ($x$)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Proposed Fix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Missing manual code verification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Build Poka-Yoke Form Validation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3" name="Google Shape;203;p20"/>
          <p:cNvSpPr txBox="1"/>
          <p:nvPr/>
        </p:nvSpPr>
        <p:spPr>
          <a:xfrm>
            <a:off x="6524625" y="1943100"/>
            <a:ext cx="490061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POKA-YOKE &amp; VISUAL WORKPLACE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6524625" y="2314575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Error-Proofing System Deployed: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6524625" y="2638425"/>
            <a:ext cx="46672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[Explain how the process change physically blocks or highlights a failure before it escapes to the customer.]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6524625" y="3171825"/>
            <a:ext cx="46672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Visual Control Elements: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6524625" y="3495675"/>
            <a:ext cx="46672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[List updates made to real-time performance boards, visual markers, or status colors.]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60434E69-7D46-42AE-6E87-CA00D1BD2238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981700"/>
            <a:ext cx="10668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076325"/>
            <a:ext cx="17176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267200"/>
            <a:ext cx="10668000" cy="10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1"/>
          <p:cNvSpPr txBox="1"/>
          <p:nvPr/>
        </p:nvSpPr>
        <p:spPr>
          <a:xfrm>
            <a:off x="762000" y="571500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 CONTROL &amp; SUSTAINABILITY PLAN</a:t>
            </a:r>
            <a:endParaRPr/>
          </a:p>
        </p:txBody>
      </p:sp>
      <p:graphicFrame>
        <p:nvGraphicFramePr>
          <p:cNvPr id="216" name="Google Shape;216;p21"/>
          <p:cNvGraphicFramePr/>
          <p:nvPr/>
        </p:nvGraphicFramePr>
        <p:xfrm>
          <a:off x="762000" y="1771650"/>
          <a:ext cx="10658500" cy="2257400"/>
        </p:xfrm>
        <a:graphic>
          <a:graphicData uri="http://schemas.openxmlformats.org/drawingml/2006/table">
            <a:tbl>
              <a:tblPr firstRow="1" bandRow="1">
                <a:noFill/>
                <a:tableStyleId>{564A42D7-21D8-4AD8-8E8A-43DC67490C0C}</a:tableStyleId>
              </a:tblPr>
              <a:tblGrid>
                <a:gridCol w="266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97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Monitored Metric / Parameter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Audit Cadence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Responsible Role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Reaction Plan (Out of Bounds)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6F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e.g., Target Lead Time Run Rate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Every shift transition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Process Area Supervisor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Line halt; re-verify compliance against Standard Work rules.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8" name="Google Shape;218;p21"/>
          <p:cNvSpPr txBox="1"/>
          <p:nvPr/>
        </p:nvSpPr>
        <p:spPr>
          <a:xfrm>
            <a:off x="11022210" y="6134100"/>
            <a:ext cx="407789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Slide 9</a:t>
            </a:r>
            <a:endParaRPr/>
          </a:p>
        </p:txBody>
      </p:sp>
      <p:sp>
        <p:nvSpPr>
          <p:cNvPr id="219" name="Google Shape;219;p21"/>
          <p:cNvSpPr txBox="1"/>
          <p:nvPr/>
        </p:nvSpPr>
        <p:spPr>
          <a:xfrm>
            <a:off x="1000125" y="4533900"/>
            <a:ext cx="1070133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D6FA5"/>
                </a:solidFill>
                <a:latin typeface="Arial"/>
                <a:ea typeface="Arial"/>
                <a:cs typeface="Arial"/>
                <a:sym typeface="Arial"/>
              </a:rPr>
              <a:t>STANDARD OPERATING PROCEDURE (SOP) REFERENCE</a:t>
            </a:r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1000125" y="4895850"/>
            <a:ext cx="101917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Updated Standard Document Code: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___________________________ |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Sign-off Date: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___________________________</a:t>
            </a:r>
            <a:endParaRPr/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4702B989-8673-5DD4-EF6F-8583AF427066}"/>
              </a:ext>
            </a:extLst>
          </p:cNvPr>
          <p:cNvSpPr txBox="1"/>
          <p:nvPr/>
        </p:nvSpPr>
        <p:spPr>
          <a:xfrm>
            <a:off x="762000" y="6134100"/>
            <a:ext cx="1756171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LEAN </a:t>
            </a:r>
            <a:r>
              <a:rPr lang="en-US" sz="1050" b="1" dirty="0">
                <a:solidFill>
                  <a:srgbClr val="8EC641"/>
                </a:solidFill>
              </a:rPr>
              <a:t>6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SIGMA</a:t>
            </a:r>
            <a:r>
              <a:rPr lang="en-US" sz="1050" b="0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 b="1" i="0" u="none" strike="noStrike" cap="none" dirty="0">
                <a:solidFill>
                  <a:srgbClr val="1B649B"/>
                </a:solidFill>
                <a:latin typeface="Arial"/>
                <a:ea typeface="Arial"/>
                <a:cs typeface="Arial"/>
                <a:sym typeface="Arial"/>
              </a:rPr>
              <a:t>FACTORY</a:t>
            </a:r>
            <a:endParaRPr dirty="0">
              <a:solidFill>
                <a:srgbClr val="1B649B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782</Words>
  <Application>Microsoft Office PowerPoint</Application>
  <PresentationFormat>Widescreen</PresentationFormat>
  <Paragraphs>139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Maurer</dc:creator>
  <cp:lastModifiedBy>Continuous Quality Management</cp:lastModifiedBy>
  <cp:revision>3</cp:revision>
  <dcterms:modified xsi:type="dcterms:W3CDTF">2026-07-01T06:03:22Z</dcterms:modified>
</cp:coreProperties>
</file>